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956" y="-4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F8AB33-B98D-43C8-876C-5E178895C4ED}" type="datetimeFigureOut">
              <a:rPr lang="en-US" smtClean="0"/>
              <a:t>1/25/2021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30FFDD-21A3-4B30-AF5D-1ADB8DBBEED1}" type="slidenum">
              <a:rPr lang="en-US" smtClean="0"/>
              <a:t>‹#›</a:t>
            </a:fld>
            <a:endParaRPr lang="en-US"/>
          </a:p>
        </p:txBody>
      </p:sp>
    </p:spTree>
    <p:extLst>
      <p:ext uri="{BB962C8B-B14F-4D97-AF65-F5344CB8AC3E}">
        <p14:creationId xmlns:p14="http://schemas.microsoft.com/office/powerpoint/2010/main" val="1978465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man</a:t>
            </a:r>
            <a:r>
              <a:rPr lang="en-US" baseline="0" dirty="0" smtClean="0"/>
              <a:t> and legend of the sports car manufacture, </a:t>
            </a:r>
            <a:r>
              <a:rPr lang="en-US" baseline="0" dirty="0" err="1" smtClean="0"/>
              <a:t>Ferruccio</a:t>
            </a:r>
            <a:r>
              <a:rPr lang="en-US" baseline="0" dirty="0" smtClean="0"/>
              <a:t> Lamborghini was born in Italy in1916. Unlike his family who practiced farming, Lamborghini developed interest in mechanics, which he spent his early years </a:t>
            </a:r>
            <a:r>
              <a:rPr lang="en-US" baseline="0" dirty="0" err="1" smtClean="0"/>
              <a:t>sharpenning</a:t>
            </a:r>
            <a:r>
              <a:rPr lang="en-US" baseline="0" dirty="0" smtClean="0"/>
              <a:t>. However, the Second World War provided him with the opportunity to sharpen his skills as he worked in various cars. </a:t>
            </a:r>
            <a:endParaRPr lang="en-US" dirty="0"/>
          </a:p>
        </p:txBody>
      </p:sp>
      <p:sp>
        <p:nvSpPr>
          <p:cNvPr id="4" name="Slide Number Placeholder 3"/>
          <p:cNvSpPr>
            <a:spLocks noGrp="1"/>
          </p:cNvSpPr>
          <p:nvPr>
            <p:ph type="sldNum" sz="quarter" idx="10"/>
          </p:nvPr>
        </p:nvSpPr>
        <p:spPr/>
        <p:txBody>
          <a:bodyPr/>
          <a:lstStyle/>
          <a:p>
            <a:fld id="{2930FFDD-21A3-4B30-AF5D-1ADB8DBBEED1}" type="slidenum">
              <a:rPr lang="en-US" smtClean="0"/>
              <a:t>2</a:t>
            </a:fld>
            <a:endParaRPr lang="en-US"/>
          </a:p>
        </p:txBody>
      </p:sp>
    </p:spTree>
    <p:extLst>
      <p:ext uri="{BB962C8B-B14F-4D97-AF65-F5344CB8AC3E}">
        <p14:creationId xmlns:p14="http://schemas.microsoft.com/office/powerpoint/2010/main" val="695497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famous</a:t>
            </a:r>
            <a:r>
              <a:rPr lang="en-US" baseline="0" dirty="0" smtClean="0"/>
              <a:t> sports car, Lamborghini emerged in the early 1960s after </a:t>
            </a:r>
            <a:r>
              <a:rPr lang="en-US" baseline="0" dirty="0" err="1" smtClean="0"/>
              <a:t>Ferruccio</a:t>
            </a:r>
            <a:r>
              <a:rPr lang="en-US" baseline="0" dirty="0" smtClean="0"/>
              <a:t> Lamborghini established a company manufacturing tractors. Lamborghini sports car businesses became a viable dream for </a:t>
            </a:r>
            <a:r>
              <a:rPr lang="en-US" baseline="0" dirty="0" err="1" smtClean="0"/>
              <a:t>Ferruccio</a:t>
            </a:r>
            <a:r>
              <a:rPr lang="en-US" baseline="0" dirty="0" smtClean="0"/>
              <a:t> Lamborghini because the tractor business was doing well. It was until the end of 1960s that it became apparent that the </a:t>
            </a:r>
            <a:r>
              <a:rPr lang="en-US" baseline="0" dirty="0" err="1" smtClean="0"/>
              <a:t>pioner</a:t>
            </a:r>
            <a:r>
              <a:rPr lang="en-US" baseline="0" dirty="0" smtClean="0"/>
              <a:t> of Lamborghini company could not hold it for long. </a:t>
            </a:r>
            <a:endParaRPr lang="en-US" dirty="0"/>
          </a:p>
        </p:txBody>
      </p:sp>
      <p:sp>
        <p:nvSpPr>
          <p:cNvPr id="4" name="Slide Number Placeholder 3"/>
          <p:cNvSpPr>
            <a:spLocks noGrp="1"/>
          </p:cNvSpPr>
          <p:nvPr>
            <p:ph type="sldNum" sz="quarter" idx="10"/>
          </p:nvPr>
        </p:nvSpPr>
        <p:spPr/>
        <p:txBody>
          <a:bodyPr/>
          <a:lstStyle/>
          <a:p>
            <a:fld id="{2930FFDD-21A3-4B30-AF5D-1ADB8DBBEED1}" type="slidenum">
              <a:rPr lang="en-US" smtClean="0"/>
              <a:t>3</a:t>
            </a:fld>
            <a:endParaRPr lang="en-US"/>
          </a:p>
        </p:txBody>
      </p:sp>
    </p:spTree>
    <p:extLst>
      <p:ext uri="{BB962C8B-B14F-4D97-AF65-F5344CB8AC3E}">
        <p14:creationId xmlns:p14="http://schemas.microsoft.com/office/powerpoint/2010/main" val="3388959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Ferruccio</a:t>
            </a:r>
            <a:r>
              <a:rPr lang="en-US" baseline="0" dirty="0" smtClean="0"/>
              <a:t> Lamborghini was famous with his motivational and captivating quotes. Among his famous quotes include “when you stop working, you start to die” and many others. All these quotes have remained relevant even today and they still serve a great purpose to the upcoming leaders. </a:t>
            </a:r>
            <a:endParaRPr lang="en-US" dirty="0"/>
          </a:p>
        </p:txBody>
      </p:sp>
      <p:sp>
        <p:nvSpPr>
          <p:cNvPr id="4" name="Slide Number Placeholder 3"/>
          <p:cNvSpPr>
            <a:spLocks noGrp="1"/>
          </p:cNvSpPr>
          <p:nvPr>
            <p:ph type="sldNum" sz="quarter" idx="10"/>
          </p:nvPr>
        </p:nvSpPr>
        <p:spPr/>
        <p:txBody>
          <a:bodyPr/>
          <a:lstStyle/>
          <a:p>
            <a:fld id="{2930FFDD-21A3-4B30-AF5D-1ADB8DBBEED1}" type="slidenum">
              <a:rPr lang="en-US" smtClean="0"/>
              <a:t>4</a:t>
            </a:fld>
            <a:endParaRPr lang="en-US"/>
          </a:p>
        </p:txBody>
      </p:sp>
    </p:spTree>
    <p:extLst>
      <p:ext uri="{BB962C8B-B14F-4D97-AF65-F5344CB8AC3E}">
        <p14:creationId xmlns:p14="http://schemas.microsoft.com/office/powerpoint/2010/main" val="4283841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Despite that he had several challenges which inhibited his</a:t>
            </a:r>
            <a:r>
              <a:rPr lang="en-US" baseline="0" dirty="0" smtClean="0"/>
              <a:t> vision of </a:t>
            </a:r>
            <a:r>
              <a:rPr lang="en-US" baseline="0" dirty="0" err="1" smtClean="0"/>
              <a:t>lamborghini</a:t>
            </a:r>
            <a:r>
              <a:rPr lang="en-US" baseline="0" dirty="0" smtClean="0"/>
              <a:t> </a:t>
            </a:r>
            <a:r>
              <a:rPr lang="en-US" baseline="0" dirty="0" err="1" smtClean="0"/>
              <a:t>automobili</a:t>
            </a:r>
            <a:r>
              <a:rPr lang="en-US" baseline="0" dirty="0" smtClean="0"/>
              <a:t> company, Lamborghini was a visionary leader who saw the world in his own way. He came up with the </a:t>
            </a:r>
            <a:r>
              <a:rPr lang="en-US" baseline="0" dirty="0" err="1" smtClean="0"/>
              <a:t>lamborghini</a:t>
            </a:r>
            <a:r>
              <a:rPr lang="en-US" baseline="0" dirty="0" smtClean="0"/>
              <a:t> car after finding the other cars inefficient. He identified the inefficiency in the market and sought to address it. His creativity enabled him to design a car that would soon become the world’s famous model. His ability to adapt to circumstances enabled him go through the challenges and come out the other side. </a:t>
            </a:r>
            <a:endParaRPr lang="en-US" dirty="0"/>
          </a:p>
        </p:txBody>
      </p:sp>
      <p:sp>
        <p:nvSpPr>
          <p:cNvPr id="4" name="Slide Number Placeholder 3"/>
          <p:cNvSpPr>
            <a:spLocks noGrp="1"/>
          </p:cNvSpPr>
          <p:nvPr>
            <p:ph type="sldNum" sz="quarter" idx="10"/>
          </p:nvPr>
        </p:nvSpPr>
        <p:spPr/>
        <p:txBody>
          <a:bodyPr/>
          <a:lstStyle/>
          <a:p>
            <a:fld id="{2930FFDD-21A3-4B30-AF5D-1ADB8DBBEED1}" type="slidenum">
              <a:rPr lang="en-US" smtClean="0"/>
              <a:t>5</a:t>
            </a:fld>
            <a:endParaRPr lang="en-US"/>
          </a:p>
        </p:txBody>
      </p:sp>
    </p:spTree>
    <p:extLst>
      <p:ext uri="{BB962C8B-B14F-4D97-AF65-F5344CB8AC3E}">
        <p14:creationId xmlns:p14="http://schemas.microsoft.com/office/powerpoint/2010/main" val="494758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Lamborghini</a:t>
            </a:r>
            <a:r>
              <a:rPr lang="en-US" baseline="0" dirty="0" smtClean="0"/>
              <a:t> did not anticipate the uncertainty in the market, which resulted in the huge inventory with inadequate market. </a:t>
            </a:r>
            <a:r>
              <a:rPr lang="en-US" dirty="0" smtClean="0"/>
              <a:t>Business environment is very uncertain and nothing symbolizes</a:t>
            </a:r>
            <a:r>
              <a:rPr lang="en-US" baseline="0" dirty="0" smtClean="0"/>
              <a:t> this like Lamborghini’s entrepreneurial life. Managing the high cost of operations became a great challenge for Lamborghini, especially after failing to sell more than 5,000 tractors as he planned. He eventually stopped at sports car, which became difficult to manage a few years later, resulting in its auction. Lamborghini could not withstand the effects of the dynamic market. </a:t>
            </a:r>
            <a:endParaRPr lang="en-US" dirty="0"/>
          </a:p>
        </p:txBody>
      </p:sp>
      <p:sp>
        <p:nvSpPr>
          <p:cNvPr id="4" name="Slide Number Placeholder 3"/>
          <p:cNvSpPr>
            <a:spLocks noGrp="1"/>
          </p:cNvSpPr>
          <p:nvPr>
            <p:ph type="sldNum" sz="quarter" idx="10"/>
          </p:nvPr>
        </p:nvSpPr>
        <p:spPr/>
        <p:txBody>
          <a:bodyPr/>
          <a:lstStyle/>
          <a:p>
            <a:fld id="{2930FFDD-21A3-4B30-AF5D-1ADB8DBBEED1}" type="slidenum">
              <a:rPr lang="en-US" smtClean="0"/>
              <a:t>6</a:t>
            </a:fld>
            <a:endParaRPr lang="en-US"/>
          </a:p>
        </p:txBody>
      </p:sp>
    </p:spTree>
    <p:extLst>
      <p:ext uri="{BB962C8B-B14F-4D97-AF65-F5344CB8AC3E}">
        <p14:creationId xmlns:p14="http://schemas.microsoft.com/office/powerpoint/2010/main" val="3443039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Lamborghini</a:t>
            </a:r>
            <a:r>
              <a:rPr lang="en-US" baseline="0" dirty="0" smtClean="0"/>
              <a:t> faced many challenges including the financial crisis created by the influx inventory from the unsold tractors. Even in the midst of </a:t>
            </a:r>
            <a:r>
              <a:rPr lang="en-US" baseline="0" smtClean="0"/>
              <a:t>the challenges </a:t>
            </a:r>
            <a:r>
              <a:rPr lang="en-US" baseline="0" dirty="0" smtClean="0"/>
              <a:t>his creativity never stopped. Some leaders may wait until they become bankrupt, but Lamborghini used his creativity to solve the situation with the options that he had. As such, he sold 51% of the tractor business shares and later the rest that remained. In 1971, Lamborghini sought to retire and leave the entrepreneurial life. As a solution, he sold all the shares of the company and retired to his home and focused his attention on farming. </a:t>
            </a:r>
            <a:endParaRPr lang="en-US" dirty="0"/>
          </a:p>
        </p:txBody>
      </p:sp>
      <p:sp>
        <p:nvSpPr>
          <p:cNvPr id="4" name="Slide Number Placeholder 3"/>
          <p:cNvSpPr>
            <a:spLocks noGrp="1"/>
          </p:cNvSpPr>
          <p:nvPr>
            <p:ph type="sldNum" sz="quarter" idx="10"/>
          </p:nvPr>
        </p:nvSpPr>
        <p:spPr/>
        <p:txBody>
          <a:bodyPr/>
          <a:lstStyle/>
          <a:p>
            <a:fld id="{2930FFDD-21A3-4B30-AF5D-1ADB8DBBEED1}" type="slidenum">
              <a:rPr lang="en-US" smtClean="0"/>
              <a:t>7</a:t>
            </a:fld>
            <a:endParaRPr lang="en-US"/>
          </a:p>
        </p:txBody>
      </p:sp>
    </p:spTree>
    <p:extLst>
      <p:ext uri="{BB962C8B-B14F-4D97-AF65-F5344CB8AC3E}">
        <p14:creationId xmlns:p14="http://schemas.microsoft.com/office/powerpoint/2010/main" val="11525095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074" name="Group 2"/>
          <p:cNvGrpSpPr>
            <a:grpSpLocks/>
          </p:cNvGrpSpPr>
          <p:nvPr/>
        </p:nvGrpSpPr>
        <p:grpSpPr bwMode="auto">
          <a:xfrm>
            <a:off x="0" y="0"/>
            <a:ext cx="9144000" cy="6858000"/>
            <a:chOff x="0" y="0"/>
            <a:chExt cx="5760" cy="4320"/>
          </a:xfrm>
        </p:grpSpPr>
        <p:sp>
          <p:nvSpPr>
            <p:cNvPr id="3075" name="Rectangle 3"/>
            <p:cNvSpPr>
              <a:spLocks noChangeArrowheads="1"/>
            </p:cNvSpPr>
            <p:nvPr/>
          </p:nvSpPr>
          <p:spPr bwMode="ltGray">
            <a:xfrm>
              <a:off x="0" y="4032"/>
              <a:ext cx="5760" cy="96"/>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rgbClr val="366B1B"/>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76" name="Rectangle 4" descr="mutegras"/>
            <p:cNvSpPr>
              <a:spLocks noChangeArrowheads="1"/>
            </p:cNvSpPr>
            <p:nvPr/>
          </p:nvSpPr>
          <p:spPr bwMode="ltGray">
            <a:xfrm>
              <a:off x="0" y="0"/>
              <a:ext cx="5760" cy="2304"/>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3077" name="Line 5"/>
            <p:cNvSpPr>
              <a:spLocks noChangeShapeType="1"/>
            </p:cNvSpPr>
            <p:nvPr/>
          </p:nvSpPr>
          <p:spPr bwMode="ltGray">
            <a:xfrm>
              <a:off x="0" y="2304"/>
              <a:ext cx="5760" cy="1"/>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8" name="Rectangle 6" descr="mutegras"/>
            <p:cNvSpPr>
              <a:spLocks noChangeArrowheads="1"/>
            </p:cNvSpPr>
            <p:nvPr/>
          </p:nvSpPr>
          <p:spPr bwMode="ltGray">
            <a:xfrm>
              <a:off x="0" y="4128"/>
              <a:ext cx="5760" cy="192"/>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3079" name="Line 7"/>
            <p:cNvSpPr>
              <a:spLocks noChangeShapeType="1"/>
            </p:cNvSpPr>
            <p:nvPr/>
          </p:nvSpPr>
          <p:spPr bwMode="ltGray">
            <a:xfrm>
              <a:off x="0" y="4128"/>
              <a:ext cx="5760" cy="1"/>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80" name="Rectangle 8"/>
            <p:cNvSpPr>
              <a:spLocks noChangeArrowheads="1"/>
            </p:cNvSpPr>
            <p:nvPr/>
          </p:nvSpPr>
          <p:spPr bwMode="ltGray">
            <a:xfrm>
              <a:off x="384" y="1584"/>
              <a:ext cx="5376" cy="432"/>
            </a:xfrm>
            <a:prstGeom prst="rect">
              <a:avLst/>
            </a:prstGeom>
            <a:solidFill>
              <a:schemeClr val="hlink">
                <a:alpha val="50000"/>
              </a:scheme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3081" name="Rectangle 9"/>
          <p:cNvSpPr>
            <a:spLocks noGrp="1" noChangeArrowheads="1"/>
          </p:cNvSpPr>
          <p:nvPr>
            <p:ph type="ctrTitle"/>
          </p:nvPr>
        </p:nvSpPr>
        <p:spPr>
          <a:xfrm>
            <a:off x="685800" y="2286000"/>
            <a:ext cx="7772400" cy="1143000"/>
          </a:xfrm>
        </p:spPr>
        <p:txBody>
          <a:bodyPr/>
          <a:lstStyle>
            <a:lvl1pPr>
              <a:defRPr/>
            </a:lvl1pPr>
          </a:lstStyle>
          <a:p>
            <a:pPr lvl="0"/>
            <a:r>
              <a:rPr lang="en-US" noProof="0" smtClean="0"/>
              <a:t>Click to edit Master title style</a:t>
            </a:r>
          </a:p>
        </p:txBody>
      </p:sp>
      <p:sp>
        <p:nvSpPr>
          <p:cNvPr id="3082" name="Rectangle 10"/>
          <p:cNvSpPr>
            <a:spLocks noGrp="1" noChangeArrowheads="1"/>
          </p:cNvSpPr>
          <p:nvPr>
            <p:ph type="subTitle" idx="1"/>
          </p:nvPr>
        </p:nvSpPr>
        <p:spPr>
          <a:xfrm>
            <a:off x="1371600" y="4191000"/>
            <a:ext cx="6400800" cy="1752600"/>
          </a:xfrm>
        </p:spPr>
        <p:txBody>
          <a:bodyPr/>
          <a:lstStyle>
            <a:lvl1pPr marL="0" indent="0" algn="ctr">
              <a:buFontTx/>
              <a:buNone/>
              <a:defRPr/>
            </a:lvl1pPr>
          </a:lstStyle>
          <a:p>
            <a:pPr lvl="0"/>
            <a:r>
              <a:rPr lang="en-US" noProof="0" smtClean="0"/>
              <a:t>Click to edit Master subtitle style</a:t>
            </a:r>
          </a:p>
        </p:txBody>
      </p:sp>
      <p:sp>
        <p:nvSpPr>
          <p:cNvPr id="3083" name="Rectangle 11"/>
          <p:cNvSpPr>
            <a:spLocks noGrp="1" noChangeArrowheads="1"/>
          </p:cNvSpPr>
          <p:nvPr>
            <p:ph type="dt" sz="half" idx="2"/>
          </p:nvPr>
        </p:nvSpPr>
        <p:spPr>
          <a:xfrm>
            <a:off x="685800" y="6248400"/>
            <a:ext cx="1905000" cy="457200"/>
          </a:xfrm>
        </p:spPr>
        <p:txBody>
          <a:bodyPr/>
          <a:lstStyle>
            <a:lvl1pPr>
              <a:defRPr>
                <a:solidFill>
                  <a:srgbClr val="003300"/>
                </a:solidFill>
              </a:defRPr>
            </a:lvl1pPr>
          </a:lstStyle>
          <a:p>
            <a:fld id="{96099580-5CF2-413F-AC89-909E84EBC2BD}" type="datetimeFigureOut">
              <a:rPr lang="en-US" smtClean="0"/>
              <a:t>1/25/2021</a:t>
            </a:fld>
            <a:endParaRPr lang="en-US"/>
          </a:p>
        </p:txBody>
      </p:sp>
      <p:sp>
        <p:nvSpPr>
          <p:cNvPr id="3084" name="Rectangle 12"/>
          <p:cNvSpPr>
            <a:spLocks noGrp="1" noChangeArrowheads="1"/>
          </p:cNvSpPr>
          <p:nvPr>
            <p:ph type="ftr" sz="quarter" idx="3"/>
          </p:nvPr>
        </p:nvSpPr>
        <p:spPr>
          <a:xfrm>
            <a:off x="3124200" y="6248400"/>
            <a:ext cx="2895600" cy="457200"/>
          </a:xfrm>
        </p:spPr>
        <p:txBody>
          <a:bodyPr/>
          <a:lstStyle>
            <a:lvl1pPr>
              <a:defRPr>
                <a:solidFill>
                  <a:srgbClr val="003300"/>
                </a:solidFill>
              </a:defRPr>
            </a:lvl1pPr>
          </a:lstStyle>
          <a:p>
            <a:endParaRPr lang="en-US"/>
          </a:p>
        </p:txBody>
      </p:sp>
      <p:sp>
        <p:nvSpPr>
          <p:cNvPr id="3085" name="Rectangle 13"/>
          <p:cNvSpPr>
            <a:spLocks noGrp="1" noChangeArrowheads="1"/>
          </p:cNvSpPr>
          <p:nvPr>
            <p:ph type="sldNum" sz="quarter" idx="4"/>
          </p:nvPr>
        </p:nvSpPr>
        <p:spPr>
          <a:xfrm>
            <a:off x="6553200" y="6248400"/>
            <a:ext cx="1905000" cy="457200"/>
          </a:xfrm>
        </p:spPr>
        <p:txBody>
          <a:bodyPr/>
          <a:lstStyle>
            <a:lvl1pPr>
              <a:defRPr>
                <a:solidFill>
                  <a:srgbClr val="003300"/>
                </a:solidFill>
              </a:defRPr>
            </a:lvl1pPr>
          </a:lstStyle>
          <a:p>
            <a:fld id="{B8284D90-C8C0-4626-9F0D-9AB6B191FE9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6099580-5CF2-413F-AC89-909E84EBC2BD}" type="datetimeFigureOut">
              <a:rPr lang="en-US" smtClean="0"/>
              <a:t>1/25/2021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8284D90-C8C0-4626-9F0D-9AB6B191FE9E}" type="slidenum">
              <a:rPr lang="en-US" smtClean="0"/>
              <a:t>‹#›</a:t>
            </a:fld>
            <a:endParaRPr lang="en-US"/>
          </a:p>
        </p:txBody>
      </p:sp>
    </p:spTree>
    <p:extLst>
      <p:ext uri="{BB962C8B-B14F-4D97-AF65-F5344CB8AC3E}">
        <p14:creationId xmlns:p14="http://schemas.microsoft.com/office/powerpoint/2010/main" val="2216683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96099580-5CF2-413F-AC89-909E84EBC2BD}" type="datetimeFigureOut">
              <a:rPr lang="en-US" smtClean="0"/>
              <a:t>1/25/2021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8284D90-C8C0-4626-9F0D-9AB6B191FE9E}" type="slidenum">
              <a:rPr lang="en-US" smtClean="0"/>
              <a:t>‹#›</a:t>
            </a:fld>
            <a:endParaRPr lang="en-US"/>
          </a:p>
        </p:txBody>
      </p:sp>
    </p:spTree>
    <p:extLst>
      <p:ext uri="{BB962C8B-B14F-4D97-AF65-F5344CB8AC3E}">
        <p14:creationId xmlns:p14="http://schemas.microsoft.com/office/powerpoint/2010/main" val="1379856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4943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4943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96099580-5CF2-413F-AC89-909E84EBC2BD}" type="datetimeFigureOut">
              <a:rPr lang="en-US" smtClean="0"/>
              <a:t>1/25/2021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8284D90-C8C0-4626-9F0D-9AB6B191FE9E}" type="slidenum">
              <a:rPr lang="en-US" smtClean="0"/>
              <a:t>‹#›</a:t>
            </a:fld>
            <a:endParaRPr lang="en-US"/>
          </a:p>
        </p:txBody>
      </p:sp>
    </p:spTree>
    <p:extLst>
      <p:ext uri="{BB962C8B-B14F-4D97-AF65-F5344CB8AC3E}">
        <p14:creationId xmlns:p14="http://schemas.microsoft.com/office/powerpoint/2010/main" val="3481932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96099580-5CF2-413F-AC89-909E84EBC2BD}" type="datetimeFigureOut">
              <a:rPr lang="en-US" smtClean="0"/>
              <a:t>1/25/2021</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8284D90-C8C0-4626-9F0D-9AB6B191FE9E}" type="slidenum">
              <a:rPr lang="en-US" smtClean="0"/>
              <a:t>‹#›</a:t>
            </a:fld>
            <a:endParaRPr lang="en-US"/>
          </a:p>
        </p:txBody>
      </p:sp>
    </p:spTree>
    <p:extLst>
      <p:ext uri="{BB962C8B-B14F-4D97-AF65-F5344CB8AC3E}">
        <p14:creationId xmlns:p14="http://schemas.microsoft.com/office/powerpoint/2010/main" val="4120260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96099580-5CF2-413F-AC89-909E84EBC2BD}" type="datetimeFigureOut">
              <a:rPr lang="en-US" smtClean="0"/>
              <a:t>1/25/2021</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8284D90-C8C0-4626-9F0D-9AB6B191FE9E}" type="slidenum">
              <a:rPr lang="en-US" smtClean="0"/>
              <a:t>‹#›</a:t>
            </a:fld>
            <a:endParaRPr lang="en-US"/>
          </a:p>
        </p:txBody>
      </p:sp>
    </p:spTree>
    <p:extLst>
      <p:ext uri="{BB962C8B-B14F-4D97-AF65-F5344CB8AC3E}">
        <p14:creationId xmlns:p14="http://schemas.microsoft.com/office/powerpoint/2010/main" val="141405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96099580-5CF2-413F-AC89-909E84EBC2BD}" type="datetimeFigureOut">
              <a:rPr lang="en-US" smtClean="0"/>
              <a:t>1/25/2021</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8284D90-C8C0-4626-9F0D-9AB6B191FE9E}" type="slidenum">
              <a:rPr lang="en-US" smtClean="0"/>
              <a:t>‹#›</a:t>
            </a:fld>
            <a:endParaRPr lang="en-US"/>
          </a:p>
        </p:txBody>
      </p:sp>
    </p:spTree>
    <p:extLst>
      <p:ext uri="{BB962C8B-B14F-4D97-AF65-F5344CB8AC3E}">
        <p14:creationId xmlns:p14="http://schemas.microsoft.com/office/powerpoint/2010/main" val="117935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96099580-5CF2-413F-AC89-909E84EBC2BD}" type="datetimeFigureOut">
              <a:rPr lang="en-US" smtClean="0"/>
              <a:t>1/25/2021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8284D90-C8C0-4626-9F0D-9AB6B191FE9E}" type="slidenum">
              <a:rPr lang="en-US" smtClean="0"/>
              <a:t>‹#›</a:t>
            </a:fld>
            <a:endParaRPr lang="en-US"/>
          </a:p>
        </p:txBody>
      </p:sp>
    </p:spTree>
    <p:extLst>
      <p:ext uri="{BB962C8B-B14F-4D97-AF65-F5344CB8AC3E}">
        <p14:creationId xmlns:p14="http://schemas.microsoft.com/office/powerpoint/2010/main" val="3469657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96099580-5CF2-413F-AC89-909E84EBC2BD}" type="datetimeFigureOut">
              <a:rPr lang="en-US" smtClean="0"/>
              <a:t>1/25/2021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8284D90-C8C0-4626-9F0D-9AB6B191FE9E}" type="slidenum">
              <a:rPr lang="en-US" smtClean="0"/>
              <a:t>‹#›</a:t>
            </a:fld>
            <a:endParaRPr lang="en-US"/>
          </a:p>
        </p:txBody>
      </p:sp>
    </p:spTree>
    <p:extLst>
      <p:ext uri="{BB962C8B-B14F-4D97-AF65-F5344CB8AC3E}">
        <p14:creationId xmlns:p14="http://schemas.microsoft.com/office/powerpoint/2010/main" val="4147746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6099580-5CF2-413F-AC89-909E84EBC2BD}" type="datetimeFigureOut">
              <a:rPr lang="en-US" smtClean="0"/>
              <a:t>1/25/2021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8284D90-C8C0-4626-9F0D-9AB6B191FE9E}" type="slidenum">
              <a:rPr lang="en-US" smtClean="0"/>
              <a:t>‹#›</a:t>
            </a:fld>
            <a:endParaRPr lang="en-US"/>
          </a:p>
        </p:txBody>
      </p:sp>
    </p:spTree>
    <p:extLst>
      <p:ext uri="{BB962C8B-B14F-4D97-AF65-F5344CB8AC3E}">
        <p14:creationId xmlns:p14="http://schemas.microsoft.com/office/powerpoint/2010/main" val="3420585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04800"/>
            <a:ext cx="1943100" cy="56594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04800"/>
            <a:ext cx="5676900" cy="56594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6099580-5CF2-413F-AC89-909E84EBC2BD}" type="datetimeFigureOut">
              <a:rPr lang="en-US" smtClean="0"/>
              <a:t>1/25/2021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8284D90-C8C0-4626-9F0D-9AB6B191FE9E}" type="slidenum">
              <a:rPr lang="en-US" smtClean="0"/>
              <a:t>‹#›</a:t>
            </a:fld>
            <a:endParaRPr lang="en-US"/>
          </a:p>
        </p:txBody>
      </p:sp>
    </p:spTree>
    <p:extLst>
      <p:ext uri="{BB962C8B-B14F-4D97-AF65-F5344CB8AC3E}">
        <p14:creationId xmlns:p14="http://schemas.microsoft.com/office/powerpoint/2010/main" val="180823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050" name="Line 2"/>
          <p:cNvSpPr>
            <a:spLocks noChangeShapeType="1"/>
          </p:cNvSpPr>
          <p:nvPr/>
        </p:nvSpPr>
        <p:spPr bwMode="auto">
          <a:xfrm>
            <a:off x="0" y="1524000"/>
            <a:ext cx="9144000" cy="1588"/>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1" name="Rectangle 3"/>
          <p:cNvSpPr>
            <a:spLocks noChangeArrowheads="1"/>
          </p:cNvSpPr>
          <p:nvPr/>
        </p:nvSpPr>
        <p:spPr bwMode="auto">
          <a:xfrm>
            <a:off x="0" y="6400800"/>
            <a:ext cx="9144000" cy="152400"/>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rgbClr val="366B1B"/>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52" name="Rectangle 4" descr="mutegras"/>
          <p:cNvSpPr>
            <a:spLocks noChangeArrowheads="1"/>
          </p:cNvSpPr>
          <p:nvPr/>
        </p:nvSpPr>
        <p:spPr bwMode="ltGray">
          <a:xfrm>
            <a:off x="0" y="0"/>
            <a:ext cx="9144000" cy="1524000"/>
          </a:xfrm>
          <a:prstGeom prst="rect">
            <a:avLst/>
          </a:prstGeom>
          <a:blipFill dpi="0" rotWithShape="0">
            <a:blip r:embed="rId13"/>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2053" name="Rectangle 5" descr="mutegras"/>
          <p:cNvSpPr>
            <a:spLocks noChangeArrowheads="1"/>
          </p:cNvSpPr>
          <p:nvPr/>
        </p:nvSpPr>
        <p:spPr bwMode="ltGray">
          <a:xfrm>
            <a:off x="0" y="6553200"/>
            <a:ext cx="9144000" cy="304800"/>
          </a:xfrm>
          <a:prstGeom prst="rect">
            <a:avLst/>
          </a:prstGeom>
          <a:blipFill dpi="0" rotWithShape="0">
            <a:blip r:embed="rId13"/>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2054" name="Line 6"/>
          <p:cNvSpPr>
            <a:spLocks noChangeShapeType="1"/>
          </p:cNvSpPr>
          <p:nvPr/>
        </p:nvSpPr>
        <p:spPr bwMode="auto">
          <a:xfrm>
            <a:off x="0" y="6553200"/>
            <a:ext cx="9144000" cy="1588"/>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5" name="Rectangle 7"/>
          <p:cNvSpPr>
            <a:spLocks noChangeArrowheads="1"/>
          </p:cNvSpPr>
          <p:nvPr/>
        </p:nvSpPr>
        <p:spPr bwMode="auto">
          <a:xfrm>
            <a:off x="609600" y="533400"/>
            <a:ext cx="8534400" cy="685800"/>
          </a:xfrm>
          <a:prstGeom prst="rect">
            <a:avLst/>
          </a:prstGeom>
          <a:solidFill>
            <a:schemeClr val="hlink">
              <a:alpha val="50000"/>
            </a:scheme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2056" name="Rectangle 8"/>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7" name="Rectangle 9"/>
          <p:cNvSpPr>
            <a:spLocks noGrp="1" noChangeArrowheads="1"/>
          </p:cNvSpPr>
          <p:nvPr>
            <p:ph type="body" idx="1"/>
          </p:nvPr>
        </p:nvSpPr>
        <p:spPr bwMode="auto">
          <a:xfrm>
            <a:off x="685800" y="1849438"/>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 name="Rectangle 10"/>
          <p:cNvSpPr>
            <a:spLocks noGrp="1" noChangeArrowheads="1"/>
          </p:cNvSpPr>
          <p:nvPr>
            <p:ph type="dt" sz="half" idx="2"/>
          </p:nvPr>
        </p:nvSpPr>
        <p:spPr bwMode="auto">
          <a:xfrm>
            <a:off x="685800" y="6289675"/>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a:lvl1pPr>
          </a:lstStyle>
          <a:p>
            <a:fld id="{96099580-5CF2-413F-AC89-909E84EBC2BD}" type="datetimeFigureOut">
              <a:rPr lang="en-US" smtClean="0"/>
              <a:t>1/25/2021</a:t>
            </a:fld>
            <a:endParaRPr lang="en-US"/>
          </a:p>
        </p:txBody>
      </p:sp>
      <p:sp>
        <p:nvSpPr>
          <p:cNvPr id="2059" name="Rectangle 11"/>
          <p:cNvSpPr>
            <a:spLocks noGrp="1" noChangeArrowheads="1"/>
          </p:cNvSpPr>
          <p:nvPr>
            <p:ph type="ftr" sz="quarter" idx="3"/>
          </p:nvPr>
        </p:nvSpPr>
        <p:spPr bwMode="auto">
          <a:xfrm>
            <a:off x="3124200" y="6289675"/>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a:lvl1pPr>
          </a:lstStyle>
          <a:p>
            <a:endParaRPr lang="en-US"/>
          </a:p>
        </p:txBody>
      </p:sp>
      <p:sp>
        <p:nvSpPr>
          <p:cNvPr id="2060" name="Rectangle 12"/>
          <p:cNvSpPr>
            <a:spLocks noGrp="1" noChangeArrowheads="1"/>
          </p:cNvSpPr>
          <p:nvPr>
            <p:ph type="sldNum" sz="quarter" idx="4"/>
          </p:nvPr>
        </p:nvSpPr>
        <p:spPr bwMode="auto">
          <a:xfrm>
            <a:off x="6553200" y="6289675"/>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a:lvl1pPr>
          </a:lstStyle>
          <a:p>
            <a:fld id="{B8284D90-C8C0-4626-9F0D-9AB6B191FE9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mj-lt"/>
          <a:ea typeface="+mj-ea"/>
          <a:cs typeface="+mj-cs"/>
        </a:defRPr>
      </a:lvl1pPr>
      <a:lvl2pPr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2pPr>
      <a:lvl3pPr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3pPr>
      <a:lvl4pPr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4pPr>
      <a:lvl5pPr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5pPr>
      <a:lvl6pPr marL="457200"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6pPr>
      <a:lvl7pPr marL="914400"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7pPr>
      <a:lvl8pPr marL="1371600"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8pPr>
      <a:lvl9pPr marL="1828800"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1" fontAlgn="base" hangingPunct="1">
        <a:spcBef>
          <a:spcPct val="20000"/>
        </a:spcBef>
        <a:spcAft>
          <a:spcPct val="0"/>
        </a:spcAft>
        <a:buClr>
          <a:schemeClr val="hlink"/>
        </a:buClr>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defRPr>
      </a:lvl2pPr>
      <a:lvl3pPr marL="1143000" indent="-228600" algn="l" rtl="0" eaLnBrk="1" fontAlgn="base" hangingPunct="1">
        <a:spcBef>
          <a:spcPct val="20000"/>
        </a:spcBef>
        <a:spcAft>
          <a:spcPct val="0"/>
        </a:spcAft>
        <a:buChar char="•"/>
        <a:defRPr kumimoji="1" sz="2400">
          <a:solidFill>
            <a:schemeClr val="tx1"/>
          </a:solidFill>
          <a:latin typeface="+mn-lt"/>
        </a:defRPr>
      </a:lvl3pPr>
      <a:lvl4pPr marL="1600200" indent="-228600" algn="l" rtl="0" eaLnBrk="1" fontAlgn="base" hangingPunct="1">
        <a:spcBef>
          <a:spcPct val="20000"/>
        </a:spcBef>
        <a:spcAft>
          <a:spcPct val="0"/>
        </a:spcAft>
        <a:buChar char="–"/>
        <a:defRPr kumimoji="1" sz="2000">
          <a:solidFill>
            <a:schemeClr val="tx1"/>
          </a:solidFill>
          <a:latin typeface="+mn-lt"/>
        </a:defRPr>
      </a:lvl4pPr>
      <a:lvl5pPr marL="2057400" indent="-228600" algn="l" rtl="0" eaLnBrk="1" fontAlgn="base" hangingPunct="1">
        <a:spcBef>
          <a:spcPct val="20000"/>
        </a:spcBef>
        <a:spcAft>
          <a:spcPct val="0"/>
        </a:spcAft>
        <a:buChar char="»"/>
        <a:defRPr kumimoji="1" sz="2000">
          <a:solidFill>
            <a:schemeClr val="tx1"/>
          </a:solidFill>
          <a:latin typeface="+mn-lt"/>
        </a:defRPr>
      </a:lvl5pPr>
      <a:lvl6pPr marL="2514600" indent="-228600" algn="l" rtl="0" eaLnBrk="1" fontAlgn="base" hangingPunct="1">
        <a:spcBef>
          <a:spcPct val="20000"/>
        </a:spcBef>
        <a:spcAft>
          <a:spcPct val="0"/>
        </a:spcAft>
        <a:buChar char="»"/>
        <a:defRPr kumimoji="1" sz="2000">
          <a:solidFill>
            <a:schemeClr val="tx1"/>
          </a:solidFill>
          <a:latin typeface="+mn-lt"/>
        </a:defRPr>
      </a:lvl6pPr>
      <a:lvl7pPr marL="2971800" indent="-228600" algn="l" rtl="0" eaLnBrk="1" fontAlgn="base" hangingPunct="1">
        <a:spcBef>
          <a:spcPct val="20000"/>
        </a:spcBef>
        <a:spcAft>
          <a:spcPct val="0"/>
        </a:spcAft>
        <a:buChar char="»"/>
        <a:defRPr kumimoji="1" sz="2000">
          <a:solidFill>
            <a:schemeClr val="tx1"/>
          </a:solidFill>
          <a:latin typeface="+mn-lt"/>
        </a:defRPr>
      </a:lvl7pPr>
      <a:lvl8pPr marL="3429000" indent="-228600" algn="l" rtl="0" eaLnBrk="1" fontAlgn="base" hangingPunct="1">
        <a:spcBef>
          <a:spcPct val="20000"/>
        </a:spcBef>
        <a:spcAft>
          <a:spcPct val="0"/>
        </a:spcAft>
        <a:buChar char="»"/>
        <a:defRPr kumimoji="1" sz="2000">
          <a:solidFill>
            <a:schemeClr val="tx1"/>
          </a:solidFill>
          <a:latin typeface="+mn-lt"/>
        </a:defRPr>
      </a:lvl8pPr>
      <a:lvl9pPr marL="3886200" indent="-228600" algn="l" rtl="0" eaLnBrk="1" fontAlgn="base" hangingPunct="1">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600200"/>
          </a:xfrm>
        </p:spPr>
        <p:txBody>
          <a:bodyPr/>
          <a:lstStyle/>
          <a:p>
            <a:r>
              <a:rPr lang="en-US" dirty="0" err="1" smtClean="0"/>
              <a:t>Ferruccio</a:t>
            </a:r>
            <a:r>
              <a:rPr lang="en-US" dirty="0" smtClean="0"/>
              <a:t> Lamborghini</a:t>
            </a:r>
            <a:endParaRPr lang="en-US" dirty="0"/>
          </a:p>
        </p:txBody>
      </p:sp>
      <p:sp>
        <p:nvSpPr>
          <p:cNvPr id="3" name="Subtitle 2"/>
          <p:cNvSpPr>
            <a:spLocks noGrp="1"/>
          </p:cNvSpPr>
          <p:nvPr>
            <p:ph type="subTitle" idx="1"/>
          </p:nvPr>
        </p:nvSpPr>
        <p:spPr/>
        <p:txBody>
          <a:bodyPr/>
          <a:lstStyle/>
          <a:p>
            <a:r>
              <a:rPr lang="en-US" dirty="0" smtClean="0"/>
              <a:t>Student’s Name </a:t>
            </a:r>
          </a:p>
          <a:p>
            <a:r>
              <a:rPr lang="en-US" dirty="0" smtClean="0"/>
              <a:t>Institution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2571750"/>
          </a:xfrm>
          <a:prstGeom prst="rect">
            <a:avLst/>
          </a:prstGeom>
        </p:spPr>
      </p:pic>
    </p:spTree>
    <p:extLst>
      <p:ext uri="{BB962C8B-B14F-4D97-AF65-F5344CB8AC3E}">
        <p14:creationId xmlns:p14="http://schemas.microsoft.com/office/powerpoint/2010/main" val="19509658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Biography </a:t>
            </a:r>
            <a:endParaRPr lang="en-US" dirty="0"/>
          </a:p>
        </p:txBody>
      </p:sp>
      <p:sp>
        <p:nvSpPr>
          <p:cNvPr id="3" name="Content Placeholder 2"/>
          <p:cNvSpPr>
            <a:spLocks noGrp="1"/>
          </p:cNvSpPr>
          <p:nvPr>
            <p:ph idx="1"/>
          </p:nvPr>
        </p:nvSpPr>
        <p:spPr/>
        <p:txBody>
          <a:bodyPr/>
          <a:lstStyle/>
          <a:p>
            <a:r>
              <a:rPr lang="en-US" dirty="0" smtClean="0"/>
              <a:t>Born on April 28</a:t>
            </a:r>
            <a:r>
              <a:rPr lang="en-US" baseline="30000" dirty="0" smtClean="0"/>
              <a:t>th</a:t>
            </a:r>
            <a:r>
              <a:rPr lang="en-US" dirty="0" smtClean="0"/>
              <a:t> 1916 in Italy</a:t>
            </a:r>
          </a:p>
          <a:p>
            <a:r>
              <a:rPr lang="en-US" dirty="0" smtClean="0"/>
              <a:t>Born in a family of farmers </a:t>
            </a:r>
          </a:p>
          <a:p>
            <a:r>
              <a:rPr lang="en-US" dirty="0" smtClean="0"/>
              <a:t>But, he preferred mechanics </a:t>
            </a:r>
          </a:p>
          <a:p>
            <a:r>
              <a:rPr lang="en-US" dirty="0" smtClean="0"/>
              <a:t>Started working in Bologna and later got a contract for the Army</a:t>
            </a:r>
          </a:p>
          <a:p>
            <a:r>
              <a:rPr lang="en-US" dirty="0" smtClean="0"/>
              <a:t>Improved his mechanical skills during World War II</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000" y="1524000"/>
            <a:ext cx="2667000" cy="2286000"/>
          </a:xfrm>
          <a:prstGeom prst="rect">
            <a:avLst/>
          </a:prstGeom>
        </p:spPr>
      </p:pic>
    </p:spTree>
    <p:extLst>
      <p:ext uri="{BB962C8B-B14F-4D97-AF65-F5344CB8AC3E}">
        <p14:creationId xmlns:p14="http://schemas.microsoft.com/office/powerpoint/2010/main" val="1624244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Biography</a:t>
            </a:r>
            <a:endParaRPr lang="en-US" dirty="0"/>
          </a:p>
        </p:txBody>
      </p:sp>
      <p:sp>
        <p:nvSpPr>
          <p:cNvPr id="3" name="Content Placeholder 2"/>
          <p:cNvSpPr>
            <a:spLocks noGrp="1"/>
          </p:cNvSpPr>
          <p:nvPr>
            <p:ph idx="1"/>
          </p:nvPr>
        </p:nvSpPr>
        <p:spPr/>
        <p:txBody>
          <a:bodyPr/>
          <a:lstStyle/>
          <a:p>
            <a:r>
              <a:rPr lang="en-US" dirty="0" smtClean="0"/>
              <a:t>His entrepreneurial life started as the demand for agribusiness took shape in Italy</a:t>
            </a:r>
          </a:p>
          <a:p>
            <a:r>
              <a:rPr lang="en-US" dirty="0" smtClean="0"/>
              <a:t>In 1948, he founded Lamborghini tractor</a:t>
            </a:r>
          </a:p>
          <a:p>
            <a:r>
              <a:rPr lang="en-US" dirty="0" smtClean="0"/>
              <a:t>He managed the company with his wife, </a:t>
            </a:r>
            <a:r>
              <a:rPr lang="en-US" dirty="0" err="1" smtClean="0"/>
              <a:t>Annita</a:t>
            </a:r>
            <a:r>
              <a:rPr lang="en-US" dirty="0" smtClean="0"/>
              <a:t> </a:t>
            </a:r>
            <a:r>
              <a:rPr lang="en-US" dirty="0" err="1" smtClean="0"/>
              <a:t>Borgatti</a:t>
            </a:r>
            <a:endParaRPr lang="en-US" dirty="0" smtClean="0"/>
          </a:p>
          <a:p>
            <a:r>
              <a:rPr lang="en-US" dirty="0" smtClean="0"/>
              <a:t>In 1963, he founded </a:t>
            </a:r>
          </a:p>
          <a:p>
            <a:pPr marL="0" indent="0">
              <a:buNone/>
            </a:pPr>
            <a:r>
              <a:rPr lang="en-US" dirty="0" err="1" smtClean="0"/>
              <a:t>Automobili</a:t>
            </a:r>
            <a:r>
              <a:rPr lang="en-US" dirty="0" smtClean="0"/>
              <a:t> </a:t>
            </a:r>
            <a:r>
              <a:rPr lang="en-US" dirty="0" err="1" smtClean="0"/>
              <a:t>Ferruccio</a:t>
            </a:r>
            <a:r>
              <a:rPr lang="en-US" dirty="0" smtClean="0"/>
              <a:t> </a:t>
            </a:r>
          </a:p>
          <a:p>
            <a:pPr marL="0" indent="0">
              <a:buNone/>
            </a:pPr>
            <a:r>
              <a:rPr lang="en-US" dirty="0" smtClean="0"/>
              <a:t>Lamborghini Company</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4038600"/>
            <a:ext cx="4495800" cy="2819400"/>
          </a:xfrm>
          <a:prstGeom prst="rect">
            <a:avLst/>
          </a:prstGeom>
        </p:spPr>
      </p:pic>
    </p:spTree>
    <p:extLst>
      <p:ext uri="{BB962C8B-B14F-4D97-AF65-F5344CB8AC3E}">
        <p14:creationId xmlns:p14="http://schemas.microsoft.com/office/powerpoint/2010/main" val="1290269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Famous Quotes </a:t>
            </a:r>
            <a:endParaRPr lang="en-US" dirty="0"/>
          </a:p>
        </p:txBody>
      </p:sp>
      <p:sp>
        <p:nvSpPr>
          <p:cNvPr id="3" name="Content Placeholder 2"/>
          <p:cNvSpPr>
            <a:spLocks noGrp="1"/>
          </p:cNvSpPr>
          <p:nvPr>
            <p:ph idx="1"/>
          </p:nvPr>
        </p:nvSpPr>
        <p:spPr/>
        <p:txBody>
          <a:bodyPr/>
          <a:lstStyle/>
          <a:p>
            <a:r>
              <a:rPr lang="en-US" dirty="0" smtClean="0"/>
              <a:t>Some of the famous quotes of </a:t>
            </a:r>
            <a:r>
              <a:rPr lang="en-US" dirty="0" err="1" smtClean="0"/>
              <a:t>Ferruccio</a:t>
            </a:r>
            <a:r>
              <a:rPr lang="en-US" dirty="0" smtClean="0"/>
              <a:t> Lamborghini include:</a:t>
            </a:r>
          </a:p>
          <a:p>
            <a:r>
              <a:rPr lang="en-US" dirty="0" smtClean="0"/>
              <a:t>“When you stop working, you start to die.”</a:t>
            </a:r>
          </a:p>
          <a:p>
            <a:r>
              <a:rPr lang="en-US" dirty="0" smtClean="0"/>
              <a:t>“I had never stopped thinking about ideal motor car…all I had to do was to construct a plant to built it.” </a:t>
            </a:r>
          </a:p>
          <a:p>
            <a:r>
              <a:rPr lang="en-US" dirty="0" smtClean="0"/>
              <a:t>“I slammed the door and vowed I would build my own car-the way I wanted it.”</a:t>
            </a:r>
            <a:endParaRPr lang="en-US" dirty="0"/>
          </a:p>
        </p:txBody>
      </p:sp>
    </p:spTree>
    <p:extLst>
      <p:ext uri="{BB962C8B-B14F-4D97-AF65-F5344CB8AC3E}">
        <p14:creationId xmlns:p14="http://schemas.microsoft.com/office/powerpoint/2010/main" val="2908859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Details </a:t>
            </a:r>
            <a:endParaRPr lang="en-US" dirty="0"/>
          </a:p>
        </p:txBody>
      </p:sp>
      <p:sp>
        <p:nvSpPr>
          <p:cNvPr id="3" name="Content Placeholder 2"/>
          <p:cNvSpPr>
            <a:spLocks noGrp="1"/>
          </p:cNvSpPr>
          <p:nvPr>
            <p:ph idx="1"/>
          </p:nvPr>
        </p:nvSpPr>
        <p:spPr/>
        <p:txBody>
          <a:bodyPr/>
          <a:lstStyle/>
          <a:p>
            <a:r>
              <a:rPr lang="en-US" dirty="0" smtClean="0"/>
              <a:t>Lamborghini was a visionary leader</a:t>
            </a:r>
          </a:p>
          <a:p>
            <a:r>
              <a:rPr lang="en-US" dirty="0" smtClean="0"/>
              <a:t>Built his leadership on trust</a:t>
            </a:r>
          </a:p>
          <a:p>
            <a:r>
              <a:rPr lang="en-US" dirty="0" smtClean="0"/>
              <a:t>Defined by creativity-he designed the famous </a:t>
            </a:r>
            <a:r>
              <a:rPr lang="en-US" dirty="0" err="1" smtClean="0"/>
              <a:t>lamborghini</a:t>
            </a:r>
            <a:r>
              <a:rPr lang="en-US" dirty="0" smtClean="0"/>
              <a:t> sports car </a:t>
            </a:r>
          </a:p>
          <a:p>
            <a:r>
              <a:rPr lang="en-US" dirty="0" smtClean="0"/>
              <a:t>Openness and adaptability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05" y="4648200"/>
            <a:ext cx="3290680" cy="22098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5175" y="4629150"/>
            <a:ext cx="3349365" cy="222885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4540" y="4648200"/>
            <a:ext cx="2489460" cy="2209800"/>
          </a:xfrm>
          <a:prstGeom prst="rect">
            <a:avLst/>
          </a:prstGeom>
        </p:spPr>
      </p:pic>
    </p:spTree>
    <p:extLst>
      <p:ext uri="{BB962C8B-B14F-4D97-AF65-F5344CB8AC3E}">
        <p14:creationId xmlns:p14="http://schemas.microsoft.com/office/powerpoint/2010/main" val="1345115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Challenges/Failures </a:t>
            </a:r>
            <a:endParaRPr lang="en-US" dirty="0"/>
          </a:p>
        </p:txBody>
      </p:sp>
      <p:sp>
        <p:nvSpPr>
          <p:cNvPr id="3" name="Content Placeholder 2"/>
          <p:cNvSpPr>
            <a:spLocks noGrp="1"/>
          </p:cNvSpPr>
          <p:nvPr>
            <p:ph idx="1"/>
          </p:nvPr>
        </p:nvSpPr>
        <p:spPr/>
        <p:txBody>
          <a:bodyPr/>
          <a:lstStyle/>
          <a:p>
            <a:r>
              <a:rPr lang="en-US" dirty="0" smtClean="0"/>
              <a:t>Unpredictability of the market</a:t>
            </a:r>
          </a:p>
          <a:p>
            <a:r>
              <a:rPr lang="en-US" dirty="0" smtClean="0"/>
              <a:t>Launched </a:t>
            </a:r>
            <a:r>
              <a:rPr lang="en-US" dirty="0" err="1" smtClean="0"/>
              <a:t>lamborghini</a:t>
            </a:r>
            <a:r>
              <a:rPr lang="en-US" dirty="0" smtClean="0"/>
              <a:t> car too soon</a:t>
            </a:r>
          </a:p>
          <a:p>
            <a:r>
              <a:rPr lang="en-US" dirty="0" smtClean="0"/>
              <a:t>Lack of enough market for products</a:t>
            </a:r>
          </a:p>
          <a:p>
            <a:r>
              <a:rPr lang="en-US" dirty="0" smtClean="0"/>
              <a:t>Including tractors</a:t>
            </a:r>
          </a:p>
          <a:p>
            <a:r>
              <a:rPr lang="en-US" dirty="0" smtClean="0"/>
              <a:t>High cost of management </a:t>
            </a:r>
          </a:p>
          <a:p>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7775" y="3962400"/>
            <a:ext cx="2516225" cy="28956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781550"/>
            <a:ext cx="3167062" cy="207645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67062" y="4800600"/>
            <a:ext cx="3460713" cy="2057400"/>
          </a:xfrm>
          <a:prstGeom prst="rect">
            <a:avLst/>
          </a:prstGeom>
        </p:spPr>
      </p:pic>
    </p:spTree>
    <p:extLst>
      <p:ext uri="{BB962C8B-B14F-4D97-AF65-F5344CB8AC3E}">
        <p14:creationId xmlns:p14="http://schemas.microsoft.com/office/powerpoint/2010/main" val="2797882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Resolving the Challenges </a:t>
            </a:r>
            <a:endParaRPr lang="en-US" dirty="0"/>
          </a:p>
        </p:txBody>
      </p:sp>
      <p:sp>
        <p:nvSpPr>
          <p:cNvPr id="3" name="Content Placeholder 2"/>
          <p:cNvSpPr>
            <a:spLocks noGrp="1"/>
          </p:cNvSpPr>
          <p:nvPr>
            <p:ph idx="1"/>
          </p:nvPr>
        </p:nvSpPr>
        <p:spPr/>
        <p:txBody>
          <a:bodyPr/>
          <a:lstStyle/>
          <a:p>
            <a:r>
              <a:rPr lang="en-US" dirty="0" smtClean="0"/>
              <a:t>Creativity</a:t>
            </a:r>
          </a:p>
          <a:p>
            <a:r>
              <a:rPr lang="en-US" dirty="0" smtClean="0"/>
              <a:t>Auctioned the tractor business</a:t>
            </a:r>
          </a:p>
          <a:p>
            <a:r>
              <a:rPr lang="en-US" dirty="0" smtClean="0"/>
              <a:t>He no longer felt tune with the market</a:t>
            </a:r>
          </a:p>
          <a:p>
            <a:r>
              <a:rPr lang="en-US" dirty="0" smtClean="0"/>
              <a:t>Sold 51% of the shares and later the rest (motor valley)</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95825"/>
            <a:ext cx="2143125" cy="214312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7672" y="4695825"/>
            <a:ext cx="3729728" cy="216217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15000" y="4695825"/>
            <a:ext cx="3429000" cy="2143125"/>
          </a:xfrm>
          <a:prstGeom prst="rect">
            <a:avLst/>
          </a:prstGeom>
        </p:spPr>
      </p:pic>
    </p:spTree>
    <p:extLst>
      <p:ext uri="{BB962C8B-B14F-4D97-AF65-F5344CB8AC3E}">
        <p14:creationId xmlns:p14="http://schemas.microsoft.com/office/powerpoint/2010/main" val="3306613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idx="1"/>
          </p:nvPr>
        </p:nvSpPr>
        <p:spPr/>
        <p:txBody>
          <a:bodyPr/>
          <a:lstStyle/>
          <a:p>
            <a:r>
              <a:rPr lang="en-US" dirty="0" smtClean="0"/>
              <a:t>Motor valley stories. </a:t>
            </a:r>
            <a:r>
              <a:rPr lang="en-US" i="1" dirty="0" err="1" smtClean="0"/>
              <a:t>Ferruccio</a:t>
            </a:r>
            <a:r>
              <a:rPr lang="en-US" i="1" dirty="0" smtClean="0"/>
              <a:t> Lamborghini: A dream challenge</a:t>
            </a:r>
            <a:r>
              <a:rPr lang="en-US" dirty="0" smtClean="0"/>
              <a:t>. Retrieved from https://motorvalley.it/en/story/ferruccio-lamborghini-a-dream-challenge/</a:t>
            </a:r>
            <a:endParaRPr lang="en-US" dirty="0"/>
          </a:p>
        </p:txBody>
      </p:sp>
    </p:spTree>
    <p:extLst>
      <p:ext uri="{BB962C8B-B14F-4D97-AF65-F5344CB8AC3E}">
        <p14:creationId xmlns:p14="http://schemas.microsoft.com/office/powerpoint/2010/main" val="3599498850"/>
      </p:ext>
    </p:extLst>
  </p:cSld>
  <p:clrMapOvr>
    <a:masterClrMapping/>
  </p:clrMapOvr>
</p:sld>
</file>

<file path=ppt/theme/theme1.xml><?xml version="1.0" encoding="utf-8"?>
<a:theme xmlns:a="http://schemas.openxmlformats.org/drawingml/2006/main" name="Meadow design template">
  <a:themeElements>
    <a:clrScheme name="Office Theme 2">
      <a:dk1>
        <a:srgbClr val="003300"/>
      </a:dk1>
      <a:lt1>
        <a:srgbClr val="F1F7E9"/>
      </a:lt1>
      <a:dk2>
        <a:srgbClr val="FFFFFF"/>
      </a:dk2>
      <a:lt2>
        <a:srgbClr val="366B1B"/>
      </a:lt2>
      <a:accent1>
        <a:srgbClr val="8BAE6C"/>
      </a:accent1>
      <a:accent2>
        <a:srgbClr val="FF66FF"/>
      </a:accent2>
      <a:accent3>
        <a:srgbClr val="F7FAF2"/>
      </a:accent3>
      <a:accent4>
        <a:srgbClr val="002A00"/>
      </a:accent4>
      <a:accent5>
        <a:srgbClr val="C4D3BA"/>
      </a:accent5>
      <a:accent6>
        <a:srgbClr val="E75CE7"/>
      </a:accent6>
      <a:hlink>
        <a:srgbClr val="808000"/>
      </a:hlink>
      <a:folHlink>
        <a:srgbClr val="8DBA76"/>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112208"/>
        </a:dk1>
        <a:lt1>
          <a:srgbClr val="FFFFFF"/>
        </a:lt1>
        <a:dk2>
          <a:srgbClr val="3D541E"/>
        </a:dk2>
        <a:lt2>
          <a:srgbClr val="FFFFFF"/>
        </a:lt2>
        <a:accent1>
          <a:srgbClr val="8BAE6C"/>
        </a:accent1>
        <a:accent2>
          <a:srgbClr val="FF66FF"/>
        </a:accent2>
        <a:accent3>
          <a:srgbClr val="AFB3AB"/>
        </a:accent3>
        <a:accent4>
          <a:srgbClr val="DADADA"/>
        </a:accent4>
        <a:accent5>
          <a:srgbClr val="C4D3BA"/>
        </a:accent5>
        <a:accent6>
          <a:srgbClr val="E75CE7"/>
        </a:accent6>
        <a:hlink>
          <a:srgbClr val="808000"/>
        </a:hlink>
        <a:folHlink>
          <a:srgbClr val="162B0B"/>
        </a:folHlink>
      </a:clrScheme>
      <a:clrMap bg1="dk2" tx1="lt1" bg2="dk1" tx2="lt2" accent1="accent1" accent2="accent2" accent3="accent3" accent4="accent4" accent5="accent5" accent6="accent6" hlink="hlink" folHlink="folHlink"/>
    </a:extraClrScheme>
    <a:extraClrScheme>
      <a:clrScheme name="Office Theme 2">
        <a:dk1>
          <a:srgbClr val="003300"/>
        </a:dk1>
        <a:lt1>
          <a:srgbClr val="F1F7E9"/>
        </a:lt1>
        <a:dk2>
          <a:srgbClr val="FFFFFF"/>
        </a:dk2>
        <a:lt2>
          <a:srgbClr val="366B1B"/>
        </a:lt2>
        <a:accent1>
          <a:srgbClr val="8BAE6C"/>
        </a:accent1>
        <a:accent2>
          <a:srgbClr val="FF66FF"/>
        </a:accent2>
        <a:accent3>
          <a:srgbClr val="F7FAF2"/>
        </a:accent3>
        <a:accent4>
          <a:srgbClr val="002A00"/>
        </a:accent4>
        <a:accent5>
          <a:srgbClr val="C4D3BA"/>
        </a:accent5>
        <a:accent6>
          <a:srgbClr val="E75CE7"/>
        </a:accent6>
        <a:hlink>
          <a:srgbClr val="808000"/>
        </a:hlink>
        <a:folHlink>
          <a:srgbClr val="8DBA76"/>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93939"/>
        </a:lt2>
        <a:accent1>
          <a:srgbClr val="CBCBCB"/>
        </a:accent1>
        <a:accent2>
          <a:srgbClr val="5F5F5F"/>
        </a:accent2>
        <a:accent3>
          <a:srgbClr val="FFFFFF"/>
        </a:accent3>
        <a:accent4>
          <a:srgbClr val="000000"/>
        </a:accent4>
        <a:accent5>
          <a:srgbClr val="E2E2E2"/>
        </a:accent5>
        <a:accent6>
          <a:srgbClr val="555555"/>
        </a:accent6>
        <a:hlink>
          <a:srgbClr val="969696"/>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Meadow design template</Template>
  <TotalTime>77</TotalTime>
  <Words>720</Words>
  <Application>Microsoft Office PowerPoint</Application>
  <PresentationFormat>On-screen Show (4:3)</PresentationFormat>
  <Paragraphs>51</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Meadow design template</vt:lpstr>
      <vt:lpstr>Ferruccio Lamborghini</vt:lpstr>
      <vt:lpstr>Biography </vt:lpstr>
      <vt:lpstr>Continuation Biography</vt:lpstr>
      <vt:lpstr>Famous Quotes </vt:lpstr>
      <vt:lpstr>Leadership Details </vt:lpstr>
      <vt:lpstr>Challenges/Failures </vt:lpstr>
      <vt:lpstr>Resolving the Challenges </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Ferruccio Lamborghini</dc:title>
  <dc:creator>acer</dc:creator>
  <cp:lastModifiedBy>VINNY</cp:lastModifiedBy>
  <cp:revision>9</cp:revision>
  <dcterms:created xsi:type="dcterms:W3CDTF">2021-01-19T12:36:43Z</dcterms:created>
  <dcterms:modified xsi:type="dcterms:W3CDTF">2021-01-25T18:39:01Z</dcterms:modified>
</cp:coreProperties>
</file>